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78" r:id="rId3"/>
    <p:sldId id="279" r:id="rId4"/>
    <p:sldId id="265" r:id="rId5"/>
    <p:sldId id="282" r:id="rId6"/>
    <p:sldId id="280" r:id="rId7"/>
    <p:sldId id="264" r:id="rId8"/>
    <p:sldId id="283" r:id="rId9"/>
    <p:sldId id="28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90D5-48F8-4162-940A-E5671E675725}" type="datetimeFigureOut">
              <a:rPr lang="ru-RU" smtClean="0"/>
              <a:pPr/>
              <a:t>04.05.2007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8EEC-77EC-46C1-8013-379981A4A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90D5-48F8-4162-940A-E5671E675725}" type="datetimeFigureOut">
              <a:rPr lang="ru-RU" smtClean="0"/>
              <a:pPr/>
              <a:t>04.05.2007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8EEC-77EC-46C1-8013-379981A4A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90D5-48F8-4162-940A-E5671E675725}" type="datetimeFigureOut">
              <a:rPr lang="ru-RU" smtClean="0"/>
              <a:pPr/>
              <a:t>04.05.2007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8EEC-77EC-46C1-8013-379981A4A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90D5-48F8-4162-940A-E5671E675725}" type="datetimeFigureOut">
              <a:rPr lang="ru-RU" smtClean="0"/>
              <a:pPr/>
              <a:t>04.05.2007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8EEC-77EC-46C1-8013-379981A4A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90D5-48F8-4162-940A-E5671E675725}" type="datetimeFigureOut">
              <a:rPr lang="ru-RU" smtClean="0"/>
              <a:pPr/>
              <a:t>04.05.2007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8EEC-77EC-46C1-8013-379981A4A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90D5-48F8-4162-940A-E5671E675725}" type="datetimeFigureOut">
              <a:rPr lang="ru-RU" smtClean="0"/>
              <a:pPr/>
              <a:t>04.05.2007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8EEC-77EC-46C1-8013-379981A4A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90D5-48F8-4162-940A-E5671E675725}" type="datetimeFigureOut">
              <a:rPr lang="ru-RU" smtClean="0"/>
              <a:pPr/>
              <a:t>04.05.2007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8EEC-77EC-46C1-8013-379981A4A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90D5-48F8-4162-940A-E5671E675725}" type="datetimeFigureOut">
              <a:rPr lang="ru-RU" smtClean="0"/>
              <a:pPr/>
              <a:t>04.05.2007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8EEC-77EC-46C1-8013-379981A4A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90D5-48F8-4162-940A-E5671E675725}" type="datetimeFigureOut">
              <a:rPr lang="ru-RU" smtClean="0"/>
              <a:pPr/>
              <a:t>04.05.2007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8EEC-77EC-46C1-8013-379981A4A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90D5-48F8-4162-940A-E5671E675725}" type="datetimeFigureOut">
              <a:rPr lang="ru-RU" smtClean="0"/>
              <a:pPr/>
              <a:t>04.05.2007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8EEC-77EC-46C1-8013-379981A4A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90D5-48F8-4162-940A-E5671E675725}" type="datetimeFigureOut">
              <a:rPr lang="ru-RU" smtClean="0"/>
              <a:pPr/>
              <a:t>04.05.2007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8EEC-77EC-46C1-8013-379981A4A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90D5-48F8-4162-940A-E5671E675725}" type="datetimeFigureOut">
              <a:rPr lang="ru-RU" smtClean="0"/>
              <a:pPr/>
              <a:t>04.05.2007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38EEC-77EC-46C1-8013-379981A4A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55576" y="1844824"/>
            <a:ext cx="7703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i="0" u="none" strike="noStrike" normalizeH="0" baseline="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«Образы крестьян </a:t>
            </a:r>
            <a:endParaRPr kumimoji="0" lang="en-US" sz="4000" i="0" u="none" strike="noStrike" normalizeH="0" baseline="0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i="0" u="none" strike="noStrike" normalizeH="0" baseline="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русской литературе </a:t>
            </a:r>
            <a:r>
              <a:rPr kumimoji="0" lang="en-US" sz="4000" i="0" u="none" strike="noStrike" normalizeH="0" baseline="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XIX</a:t>
            </a:r>
            <a:r>
              <a:rPr kumimoji="0" lang="ru-RU" sz="4000" i="0" u="none" strike="noStrike" normalizeH="0" baseline="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века»</a:t>
            </a:r>
            <a:endParaRPr kumimoji="0" lang="ru-RU" sz="4000" i="0" u="none" strike="noStrike" normalizeH="0" baseline="0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i="0" u="none" strike="noStrike" normalizeH="0" baseline="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(на примере цикла рассказов И.С. Тургенева «Записки охотника»)</a:t>
            </a:r>
            <a:endParaRPr kumimoji="0" lang="ru-RU" sz="4000" i="0" u="none" strike="noStrike" normalizeH="0" baseline="0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</p:txBody>
      </p:sp>
      <p:pic>
        <p:nvPicPr>
          <p:cNvPr id="5" name="Рисунок 4" descr="http://im2-tub-ru.yandex.net/i?id=4f85433266bb7487a629553980215fd1-38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260648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1-tub-ru.yandex.net/i?id=e261a3f800f92900e0f697c1cfa682c2-128-144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440160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http://im3-tub-ru.yandex.net/i?id=78f9fac534b841b1ff45a9f8fe02c032-129-144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5085184"/>
            <a:ext cx="15621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0-tub-ru.yandex.net/i?id=9138e09b244c467d4a7eee885fe67def-100-144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5229200"/>
            <a:ext cx="24098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1-tub-ru.yandex.net/i?id=14a28731a0715bdccc345f990f005f4c-96-144&amp;n=2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5229200"/>
            <a:ext cx="1219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ученик1\Pictures\th.jpg"/>
          <p:cNvPicPr>
            <a:picLocks noChangeAspect="1" noChangeArrowheads="1"/>
          </p:cNvPicPr>
          <p:nvPr/>
        </p:nvPicPr>
        <p:blipFill>
          <a:blip r:embed="rId2" cstate="print">
            <a:lum bright="30000" contrast="-30000"/>
          </a:blip>
          <a:srcRect/>
          <a:stretch>
            <a:fillRect/>
          </a:stretch>
        </p:blipFill>
        <p:spPr bwMode="auto">
          <a:xfrm>
            <a:off x="0" y="0"/>
            <a:ext cx="931138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476672"/>
            <a:ext cx="9684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Тема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Изображение русского крестьянства»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1340768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Затрагивается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268760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затрагивается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132856"/>
            <a:ext cx="2592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А.С.Грибоедов,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В. А. Жуков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ский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1916832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Крылов,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А.С.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Пушкин, Н.В. Гоголь,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Тургенев,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Н.А. Некрасов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С. А.Есенин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 rot="16200000" flipH="1">
            <a:off x="6444210" y="1052736"/>
            <a:ext cx="648072" cy="4392489"/>
          </a:xfrm>
          <a:prstGeom prst="rightBrace">
            <a:avLst>
              <a:gd name="adj1" fmla="val 8333"/>
              <a:gd name="adj2" fmla="val 50379"/>
            </a:avLst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20072" y="3645024"/>
            <a:ext cx="30243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Создали </a:t>
            </a:r>
            <a:r>
              <a:rPr lang="ru-RU" sz="2800" dirty="0" smtClean="0"/>
              <a:t>целую галерею бессмертных образов крестьян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700808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Н.А. Некрасов</a:t>
            </a:r>
            <a:endParaRPr lang="ru-RU" sz="2400" b="1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36096" y="1700808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И.С. Тургенев</a:t>
            </a:r>
            <a:endParaRPr lang="ru-RU" sz="2400" b="1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88640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ыражали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своих произведениях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одну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идею — сочувствие русскому крестьянству и решительное неприятие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крепостного права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Левая фигурная скобка 7"/>
          <p:cNvSpPr/>
          <p:nvPr/>
        </p:nvSpPr>
        <p:spPr>
          <a:xfrm rot="5400000">
            <a:off x="4067945" y="-747465"/>
            <a:ext cx="360040" cy="4680522"/>
          </a:xfrm>
          <a:prstGeom prst="leftBrace">
            <a:avLst>
              <a:gd name="adj1" fmla="val 8333"/>
              <a:gd name="adj2" fmla="val 50000"/>
            </a:avLst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420888"/>
            <a:ext cx="38164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демонстрирует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   произведениях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возмущение угнетением и рабским положением крестьянства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доказывает социальную несправедливость современного общества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860032" y="2533546"/>
            <a:ext cx="396044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цикле рассказов «Записки охотника» демонстрирует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сочувствие и уважение к народу;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выражает идею о нравственном превосходстве некоторых крепостных над помещиками.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583668" y="2312876"/>
            <a:ext cx="504056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2"/>
          </p:cNvCxnSpPr>
          <p:nvPr/>
        </p:nvCxnSpPr>
        <p:spPr>
          <a:xfrm rot="5400000">
            <a:off x="6710251" y="2399692"/>
            <a:ext cx="475233" cy="79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63688" y="1988840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043608" y="530821"/>
            <a:ext cx="734481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работы: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изучение цикла рассказов И.С. Тургенева «Записки охотника»;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основных образов крестьян в цикле рассказов И.С. Тургенева «Записки охотника» («Хорь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Калдиныч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», «Певцы», «Льгов», «Малиновая вода», «Бирюк»,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Ермолай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мельничиха», «Бурмистр»,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Чертопханов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Недопюскин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», «Однодворец Овсянников», «Живые мощи».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899592" y="622429"/>
            <a:ext cx="66247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проанализировать рассказы И.С. Тургенева из цикла «Записки охотника»;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обозначить группы образов крестьян на страницах «Записок охотника» И.С. Тургенева;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охарактеризовать крестьян, изображённых в рассказах И.С. Тургенева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5868144" y="4869160"/>
            <a:ext cx="2987824" cy="165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2606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Портретная галерея крестьян</a:t>
            </a:r>
            <a:endParaRPr lang="ru-RU" sz="3200" b="1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98072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Образы жертв </a:t>
            </a:r>
            <a:r>
              <a:rPr lang="ru-RU" b="1" dirty="0" smtClean="0"/>
              <a:t>крепостного насилия </a:t>
            </a:r>
            <a:endParaRPr lang="ru-RU" dirty="0"/>
          </a:p>
        </p:txBody>
      </p:sp>
      <p:pic>
        <p:nvPicPr>
          <p:cNvPr id="6" name="Рисунок 5" descr="http://im0-tub-ru.yandex.net/i?id=0841f8fc78aba52951ee209d246f7317-120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717032"/>
            <a:ext cx="21145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628800"/>
            <a:ext cx="3067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/>
              <a:t> Образы слуг </a:t>
            </a:r>
            <a:r>
              <a:rPr lang="ru-RU" b="1" dirty="0" smtClean="0"/>
              <a:t>своих господ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204864"/>
            <a:ext cx="4898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 Образ зажиточного </a:t>
            </a:r>
            <a:r>
              <a:rPr lang="ru-RU" b="1" dirty="0" smtClean="0"/>
              <a:t>крестьянина - мечтателя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2852936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ru-RU" b="1" dirty="0" smtClean="0"/>
              <a:t> Образы </a:t>
            </a:r>
            <a:r>
              <a:rPr lang="ru-RU" b="1" dirty="0" smtClean="0"/>
              <a:t>крестьян – «послов природы»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429000"/>
            <a:ext cx="3036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Образы  народных певцов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4077072"/>
            <a:ext cx="4130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Образы вольноотпущенных крестьян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47251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Образ борца за справедливое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5517232"/>
            <a:ext cx="3441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Образы крестьян-изгнанников</a:t>
            </a:r>
            <a:endParaRPr lang="ru-RU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6372201" y="2348880"/>
            <a:ext cx="185780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836712"/>
            <a:ext cx="1762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im1-tub-ru.yandex.net/i?id=f49734e07531bfe7d8309fe5604d88f9-117-144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5229200"/>
            <a:ext cx="1914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332655"/>
          <a:ext cx="9144000" cy="6417449"/>
        </p:xfrm>
        <a:graphic>
          <a:graphicData uri="http://schemas.openxmlformats.org/drawingml/2006/table">
            <a:tbl>
              <a:tblPr/>
              <a:tblGrid>
                <a:gridCol w="567499"/>
                <a:gridCol w="5543151"/>
                <a:gridCol w="3033350"/>
              </a:tblGrid>
              <a:tr h="936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800" dirty="0">
                          <a:latin typeface="Times New Roman"/>
                          <a:ea typeface="Calibri"/>
                        </a:rPr>
                        <a:t>№ </a:t>
                      </a:r>
                      <a:r>
                        <a:rPr lang="ru-RU" sz="1100" kern="800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ru-RU" sz="1100" kern="800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ru-RU" sz="1100" kern="800" dirty="0" err="1">
                          <a:latin typeface="Times New Roman"/>
                          <a:ea typeface="Calibri"/>
                        </a:rPr>
                        <a:t>п</a:t>
                      </a:r>
                      <a:endParaRPr lang="ru-RU" sz="1100" kern="800" dirty="0">
                        <a:latin typeface="Times New Roman"/>
                        <a:ea typeface="Calibri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800" dirty="0">
                          <a:latin typeface="Times New Roman"/>
                          <a:ea typeface="Calibri"/>
                        </a:rPr>
                        <a:t>Группы образов крестьян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800" dirty="0">
                          <a:latin typeface="Times New Roman"/>
                          <a:ea typeface="Calibri"/>
                        </a:rPr>
                        <a:t>Представитель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800">
                          <a:latin typeface="Times New Roman"/>
                          <a:ea typeface="Calibri"/>
                        </a:rPr>
                        <a:t>1.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3365" indent="-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800" dirty="0">
                          <a:latin typeface="Times New Roman"/>
                          <a:ea typeface="Calibri"/>
                        </a:rPr>
                        <a:t>Образы крестьян -  жертв  крепостного насилия и удушья</a:t>
                      </a:r>
                      <a:endParaRPr lang="ru-RU" sz="2000" kern="800" dirty="0">
                        <a:latin typeface="Times New Roman"/>
                        <a:ea typeface="Calibri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800">
                          <a:latin typeface="Times New Roman"/>
                          <a:ea typeface="Calibri"/>
                        </a:rPr>
                        <a:t>Стёпушка «Малиновая вода»;Ермолай «Ермолай и мельничиха»; Влас «Малиновая вода; Антип «Бурмистр»; Лукерья «Живые мощи»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800">
                          <a:latin typeface="Times New Roman"/>
                          <a:ea typeface="Calibri"/>
                        </a:rPr>
                        <a:t>2.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3365" indent="-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800" dirty="0">
                          <a:latin typeface="Times New Roman"/>
                          <a:ea typeface="Calibri"/>
                        </a:rPr>
                        <a:t>Образы крестьян -  слуг своих господ</a:t>
                      </a:r>
                      <a:endParaRPr lang="ru-RU" sz="2000" kern="800" dirty="0">
                        <a:latin typeface="Times New Roman"/>
                        <a:ea typeface="Calibri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800">
                          <a:latin typeface="Times New Roman"/>
                          <a:ea typeface="Calibri"/>
                        </a:rPr>
                        <a:t>Бирюк «Бирюк»; Виктор «Свидание»; Софрон «Бурмистр»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800">
                          <a:latin typeface="Times New Roman"/>
                          <a:ea typeface="Calibri"/>
                        </a:rPr>
                        <a:t>3.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3365" indent="-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800" dirty="0">
                          <a:latin typeface="Times New Roman"/>
                          <a:ea typeface="Calibri"/>
                        </a:rPr>
                        <a:t>Образ зажиточного крестьянина - мечтателя</a:t>
                      </a:r>
                      <a:endParaRPr lang="ru-RU" sz="2000" kern="800" dirty="0">
                        <a:latin typeface="Times New Roman"/>
                        <a:ea typeface="Calibri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800">
                          <a:latin typeface="Times New Roman"/>
                          <a:ea typeface="Calibri"/>
                        </a:rPr>
                        <a:t>Хорь «Хорь и Калиныч»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800">
                          <a:latin typeface="Times New Roman"/>
                          <a:ea typeface="Calibri"/>
                        </a:rPr>
                        <a:t>4.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3365" indent="-1143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</a:tabLst>
                      </a:pPr>
                      <a:r>
                        <a:rPr lang="ru-RU" sz="2000" b="1" kern="800" dirty="0">
                          <a:latin typeface="Times New Roman"/>
                          <a:ea typeface="Calibri"/>
                        </a:rPr>
                        <a:t>Образы крестьян – «послов природы»</a:t>
                      </a:r>
                      <a:endParaRPr lang="ru-RU" sz="2000" kern="800" dirty="0">
                        <a:latin typeface="Times New Roman"/>
                        <a:ea typeface="Calibri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800" dirty="0">
                          <a:latin typeface="Times New Roman"/>
                          <a:ea typeface="Calibri"/>
                        </a:rPr>
                        <a:t>Акулина «Свидание»; Бирюк «Бирюк»; </a:t>
                      </a:r>
                      <a:r>
                        <a:rPr lang="ru-RU" sz="1400" kern="800" dirty="0" err="1">
                          <a:latin typeface="Times New Roman"/>
                          <a:ea typeface="Calibri"/>
                        </a:rPr>
                        <a:t>Калиныч</a:t>
                      </a:r>
                      <a:r>
                        <a:rPr lang="ru-RU" sz="1400" kern="800" dirty="0">
                          <a:latin typeface="Times New Roman"/>
                          <a:ea typeface="Calibri"/>
                        </a:rPr>
                        <a:t> «Хорь и </a:t>
                      </a:r>
                      <a:r>
                        <a:rPr lang="ru-RU" sz="1400" kern="800" dirty="0" err="1">
                          <a:latin typeface="Times New Roman"/>
                          <a:ea typeface="Calibri"/>
                        </a:rPr>
                        <a:t>Калиныч</a:t>
                      </a:r>
                      <a:r>
                        <a:rPr lang="ru-RU" sz="1400" kern="800" dirty="0">
                          <a:latin typeface="Times New Roman"/>
                          <a:ea typeface="Calibri"/>
                        </a:rPr>
                        <a:t>; </a:t>
                      </a:r>
                      <a:r>
                        <a:rPr lang="ru-RU" sz="1400" kern="800" dirty="0" err="1">
                          <a:latin typeface="Times New Roman"/>
                          <a:ea typeface="Calibri"/>
                        </a:rPr>
                        <a:t>Ермолай</a:t>
                      </a:r>
                      <a:r>
                        <a:rPr lang="ru-RU" sz="1400" kern="800" dirty="0">
                          <a:latin typeface="Times New Roman"/>
                          <a:ea typeface="Calibri"/>
                        </a:rPr>
                        <a:t> «</a:t>
                      </a:r>
                      <a:r>
                        <a:rPr lang="ru-RU" sz="1400" kern="800" dirty="0" err="1">
                          <a:latin typeface="Times New Roman"/>
                          <a:ea typeface="Calibri"/>
                        </a:rPr>
                        <a:t>Ермолай</a:t>
                      </a:r>
                      <a:r>
                        <a:rPr lang="ru-RU" sz="1400" kern="8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kern="800" dirty="0" err="1">
                          <a:latin typeface="Times New Roman"/>
                          <a:ea typeface="Calibri"/>
                        </a:rPr>
                        <a:t>и</a:t>
                      </a:r>
                      <a:r>
                        <a:rPr lang="ru-RU" sz="1400" kern="800" dirty="0">
                          <a:latin typeface="Times New Roman"/>
                          <a:ea typeface="Calibri"/>
                        </a:rPr>
                        <a:t> мельничиха</a:t>
                      </a:r>
                      <a:r>
                        <a:rPr lang="ru-RU" sz="1400" kern="800" dirty="0" smtClean="0">
                          <a:latin typeface="Times New Roman"/>
                          <a:ea typeface="Calibri"/>
                        </a:rPr>
                        <a:t>»;Касьян «Касьян с красивой Мечи»</a:t>
                      </a:r>
                      <a:endParaRPr lang="ru-RU" sz="1400" kern="800" dirty="0">
                        <a:latin typeface="Times New Roman"/>
                        <a:ea typeface="Calibri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800">
                          <a:latin typeface="Times New Roman"/>
                          <a:ea typeface="Calibri"/>
                        </a:rPr>
                        <a:t>5.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3365" indent="-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800" dirty="0">
                          <a:latin typeface="Times New Roman"/>
                          <a:ea typeface="Calibri"/>
                        </a:rPr>
                        <a:t>Образы  народных певцов</a:t>
                      </a:r>
                      <a:endParaRPr lang="ru-RU" sz="2000" kern="800" dirty="0">
                        <a:latin typeface="Times New Roman"/>
                        <a:ea typeface="Calibri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800">
                          <a:latin typeface="Times New Roman"/>
                          <a:ea typeface="Calibri"/>
                        </a:rPr>
                        <a:t>Яков – Турка «Певцы»; Хорь, Калиныч «Хорь и Калиныч»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800">
                          <a:latin typeface="Times New Roman"/>
                          <a:ea typeface="Calibri"/>
                        </a:rPr>
                        <a:t>6.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3365" indent="-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800" dirty="0">
                          <a:latin typeface="Times New Roman"/>
                          <a:ea typeface="Calibri"/>
                        </a:rPr>
                        <a:t>Образы вольноотпущенных крестьян</a:t>
                      </a:r>
                      <a:endParaRPr lang="ru-RU" sz="2000" kern="800" dirty="0">
                        <a:latin typeface="Times New Roman"/>
                        <a:ea typeface="Calibri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800">
                          <a:latin typeface="Times New Roman"/>
                          <a:ea typeface="Calibri"/>
                        </a:rPr>
                        <a:t>Сучок «Льгов»; Стас «Малиновая вода»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800">
                          <a:latin typeface="Times New Roman"/>
                          <a:ea typeface="Calibri"/>
                        </a:rPr>
                        <a:t>7.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3365" indent="-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800" dirty="0">
                          <a:latin typeface="Times New Roman"/>
                          <a:ea typeface="Calibri"/>
                        </a:rPr>
                        <a:t>Образ борца за справедливое отношение к крестьянам</a:t>
                      </a:r>
                      <a:endParaRPr lang="ru-RU" sz="2000" kern="800" dirty="0">
                        <a:latin typeface="Times New Roman"/>
                        <a:ea typeface="Calibri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800">
                          <a:latin typeface="Times New Roman"/>
                          <a:ea typeface="Calibri"/>
                        </a:rPr>
                        <a:t>Обалдуй «Певцы»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800">
                          <a:latin typeface="Times New Roman"/>
                          <a:ea typeface="Calibri"/>
                        </a:rPr>
                        <a:t>8.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3365" indent="-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800" dirty="0">
                          <a:latin typeface="Times New Roman"/>
                          <a:ea typeface="Calibri"/>
                        </a:rPr>
                        <a:t>Образы крестьян-изгнанников</a:t>
                      </a:r>
                      <a:endParaRPr lang="ru-RU" sz="2000" kern="800" dirty="0">
                        <a:latin typeface="Times New Roman"/>
                        <a:ea typeface="Calibri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800" dirty="0">
                          <a:latin typeface="Times New Roman"/>
                          <a:ea typeface="Calibri"/>
                        </a:rPr>
                        <a:t>Митя «Однодворец Овсянников»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2-tub-ru.yandex.net/i?id=d7fdeeb08d0cca4f9edf741c276eee11-141-144&amp;n=21"/>
          <p:cNvPicPr/>
          <p:nvPr/>
        </p:nvPicPr>
        <p:blipFill>
          <a:blip r:embed="rId2" cstate="print">
            <a:lum bright="40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51520" y="1124744"/>
            <a:ext cx="835292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Тургенев многосторонне изобразил русское крестьянство, не                                         очерняя и не идеализируя его.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И.С. Тургенев - один из первых писателей, в произведениях которого русский крестьянин предстал как некая индивидуальность, как особый мир жизни со своим жестом и словом.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«Записки охотника» — это книга о народе. Это портреты, точные фотографически. Крестьянство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личностях очень разных, но одинаково самобытных и привлекательных. Каждое лицо появляется продуманно и для читателя становится новым открытием.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060848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40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ВОВ</Template>
  <TotalTime>424</TotalTime>
  <Words>526</Words>
  <Application>Microsoft Office PowerPoint</Application>
  <PresentationFormat>Экран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Admin</cp:lastModifiedBy>
  <cp:revision>31</cp:revision>
  <dcterms:created xsi:type="dcterms:W3CDTF">2015-01-22T17:39:33Z</dcterms:created>
  <dcterms:modified xsi:type="dcterms:W3CDTF">2007-05-04T02:08:30Z</dcterms:modified>
</cp:coreProperties>
</file>